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emf" ContentType="image/x-emf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81" r:id="rId3"/>
    <p:sldId id="282" r:id="rId4"/>
    <p:sldId id="257" r:id="rId5"/>
    <p:sldId id="258" r:id="rId6"/>
    <p:sldId id="259" r:id="rId7"/>
    <p:sldId id="284" r:id="rId8"/>
    <p:sldId id="262" r:id="rId9"/>
    <p:sldId id="279" r:id="rId10"/>
    <p:sldId id="283" r:id="rId11"/>
    <p:sldId id="320" r:id="rId12"/>
    <p:sldId id="261" r:id="rId13"/>
    <p:sldId id="260" r:id="rId14"/>
    <p:sldId id="263" r:id="rId15"/>
    <p:sldId id="266" r:id="rId16"/>
    <p:sldId id="264" r:id="rId17"/>
    <p:sldId id="270" r:id="rId18"/>
    <p:sldId id="268" r:id="rId19"/>
    <p:sldId id="269" r:id="rId20"/>
    <p:sldId id="271" r:id="rId21"/>
    <p:sldId id="273" r:id="rId22"/>
    <p:sldId id="274" r:id="rId23"/>
    <p:sldId id="275" r:id="rId24"/>
    <p:sldId id="293" r:id="rId25"/>
    <p:sldId id="285" r:id="rId26"/>
    <p:sldId id="286" r:id="rId27"/>
    <p:sldId id="287" r:id="rId28"/>
    <p:sldId id="288" r:id="rId29"/>
    <p:sldId id="321" r:id="rId30"/>
    <p:sldId id="289" r:id="rId31"/>
    <p:sldId id="290" r:id="rId32"/>
    <p:sldId id="291" r:id="rId33"/>
    <p:sldId id="301" r:id="rId34"/>
    <p:sldId id="292" r:id="rId35"/>
    <p:sldId id="294" r:id="rId36"/>
    <p:sldId id="300" r:id="rId37"/>
    <p:sldId id="295" r:id="rId38"/>
    <p:sldId id="299" r:id="rId39"/>
    <p:sldId id="322" r:id="rId40"/>
    <p:sldId id="296" r:id="rId41"/>
    <p:sldId id="297" r:id="rId42"/>
    <p:sldId id="302" r:id="rId43"/>
    <p:sldId id="303" r:id="rId44"/>
    <p:sldId id="304" r:id="rId45"/>
    <p:sldId id="305" r:id="rId46"/>
    <p:sldId id="307" r:id="rId47"/>
    <p:sldId id="306" r:id="rId48"/>
    <p:sldId id="308" r:id="rId49"/>
    <p:sldId id="309" r:id="rId50"/>
    <p:sldId id="315" r:id="rId51"/>
    <p:sldId id="316" r:id="rId52"/>
    <p:sldId id="311" r:id="rId53"/>
    <p:sldId id="312" r:id="rId54"/>
    <p:sldId id="313" r:id="rId55"/>
    <p:sldId id="314" r:id="rId56"/>
    <p:sldId id="318" r:id="rId57"/>
    <p:sldId id="317" r:id="rId58"/>
    <p:sldId id="319" r:id="rId59"/>
    <p:sldId id="28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5528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1580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8419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66167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7413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10192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77093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67948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736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6680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275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820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6628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5140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7273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9871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926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305D92-E40A-4360-A027-F8FF498D6520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5EA4D1A-B0D3-4617-A3F8-0E480F49338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8613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08E5A6-E8B7-4D9D-B814-6DE74AF7C800}"/>
              </a:ext>
            </a:extLst>
          </p:cNvPr>
          <p:cNvSpPr txBox="1"/>
          <p:nvPr/>
        </p:nvSpPr>
        <p:spPr>
          <a:xfrm>
            <a:off x="1838325" y="761911"/>
            <a:ext cx="1022032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b="1" dirty="0">
              <a:latin typeface="Algerian" pitchFamily="82" charset="0"/>
            </a:endParaRPr>
          </a:p>
          <a:p>
            <a:pPr algn="ctr"/>
            <a:r>
              <a:rPr lang="en-IN" b="1" dirty="0">
                <a:latin typeface="Bookman Old Style" panose="02050604050505020204" pitchFamily="18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SEMINAR – I </a:t>
            </a:r>
          </a:p>
          <a:p>
            <a:pPr algn="ctr"/>
            <a:endParaRPr lang="en-IN" sz="28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r>
              <a:rPr lang="en-IN" sz="2800" b="1" dirty="0">
                <a:latin typeface="Bookman Old Style" panose="02050604050505020204" pitchFamily="18" charset="0"/>
              </a:rPr>
              <a:t>        Topic – E-Commerce Delivery System</a:t>
            </a:r>
          </a:p>
          <a:p>
            <a:r>
              <a:rPr lang="en-IN" sz="2800" b="1" dirty="0">
                <a:latin typeface="Bookman Old Style" panose="02050604050505020204" pitchFamily="18" charset="0"/>
              </a:rPr>
              <a:t>                                                 by Group 4</a:t>
            </a:r>
            <a:endParaRPr lang="en-IN" sz="2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43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71575" y="498991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Constraints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10D5A5-A7BC-425E-8552-7A793C1CAE50}"/>
              </a:ext>
            </a:extLst>
          </p:cNvPr>
          <p:cNvSpPr txBox="1"/>
          <p:nvPr/>
        </p:nvSpPr>
        <p:spPr>
          <a:xfrm>
            <a:off x="762001" y="1593669"/>
            <a:ext cx="109251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Constraint 2 : With respect to minimum demand at different locations:</a:t>
            </a:r>
          </a:p>
          <a:p>
            <a:pPr marL="571500" indent="-571500">
              <a:buAutoNum type="romanLcParenR"/>
            </a:pPr>
            <a:r>
              <a:rPr lang="en-IN" sz="2000" dirty="0" smtClean="0"/>
              <a:t>x11 + x21 + x31 + x41 &gt;= 18,750 ( Mukundapur)</a:t>
            </a:r>
          </a:p>
          <a:p>
            <a:pPr marL="571500" indent="-571500">
              <a:buAutoNum type="romanLcParenR"/>
            </a:pPr>
            <a:r>
              <a:rPr lang="en-IN" sz="2000" dirty="0" smtClean="0"/>
              <a:t>x12 + x22 + x32 + x42 &gt;= 49,803 ( Jadavpur)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x13 + x23 + x33 + x43 &gt;= 15750 ( Nayabad)</a:t>
            </a:r>
          </a:p>
          <a:p>
            <a:pPr marL="571500" indent="-571500">
              <a:buAutoNum type="romanLcParenR"/>
            </a:pPr>
            <a:r>
              <a:rPr lang="en-IN" sz="2000" dirty="0" smtClean="0"/>
              <a:t>x14 + x24 + x34 + x44 &gt;= 82500 ( Garia)</a:t>
            </a:r>
          </a:p>
          <a:p>
            <a:pPr marL="571500" indent="-571500">
              <a:buAutoNum type="romanLcParenR"/>
            </a:pPr>
            <a:r>
              <a:rPr lang="en-IN" sz="2000" dirty="0" smtClean="0"/>
              <a:t>x15 + x25 + x35 + x45 &gt;= 16500 ( South City)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x16 + x26 + x36 + x46 &gt;= 37500 ( Gariahat)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x17 + x27 + x37 + x47 &gt;= 39532 ( Ballygunje)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x18 + x28 + x38 + x48 &gt;= 17250 ( Ruby Hospital)</a:t>
            </a:r>
          </a:p>
          <a:p>
            <a:pPr marL="571500" indent="-571500">
              <a:buNone/>
            </a:pPr>
            <a:r>
              <a:rPr lang="en-IN" sz="2000" dirty="0" smtClean="0"/>
              <a:t>ix)   x19 + x29 + x39 + x49 &gt;= 18,000 ( VIP Bazzar)</a:t>
            </a:r>
          </a:p>
          <a:p>
            <a:pPr marL="571500" indent="-571500">
              <a:buAutoNum type="romanLcParenR" startAt="10"/>
            </a:pPr>
            <a:r>
              <a:rPr lang="en-IN" sz="2000" dirty="0" smtClean="0"/>
              <a:t>x110 + x210 + x310 + x410 &gt;= 97,251 ( Behala)</a:t>
            </a:r>
          </a:p>
          <a:p>
            <a:pPr marL="571500" indent="-571500">
              <a:buAutoNum type="romanLcParenR" startAt="10"/>
            </a:pPr>
            <a:r>
              <a:rPr lang="en-IN" sz="2000" dirty="0" smtClean="0"/>
              <a:t>x111 + x211 + x311 + x411 &gt;= 44,259 ( Tollygunje)</a:t>
            </a:r>
          </a:p>
          <a:p>
            <a:pPr marL="571500" indent="-571500">
              <a:buAutoNum type="romanLcParenR" startAt="10"/>
            </a:pPr>
            <a:r>
              <a:rPr lang="en-IN" sz="2000" dirty="0" smtClean="0"/>
              <a:t>x112 + x212 + x312 + x412 &gt;= 36,391 ( </a:t>
            </a:r>
            <a:r>
              <a:rPr lang="en-IN" sz="2000" dirty="0" err="1" smtClean="0"/>
              <a:t>Bhowanipore</a:t>
            </a:r>
            <a:r>
              <a:rPr lang="en-IN" sz="2000" dirty="0" smtClean="0"/>
              <a:t>)</a:t>
            </a:r>
          </a:p>
          <a:p>
            <a:r>
              <a:rPr lang="en-IN" sz="2000" dirty="0" smtClean="0">
                <a:latin typeface="Bookman Old Style" panose="02050604050505020204" pitchFamily="18" charset="0"/>
              </a:rPr>
              <a:t>          </a:t>
            </a:r>
            <a:endParaRPr lang="en-IN" sz="2000" dirty="0">
              <a:latin typeface="Bookman Old Style" panose="02050604050505020204" pitchFamily="18" charset="0"/>
            </a:endParaRPr>
          </a:p>
          <a:p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264" y="849084"/>
            <a:ext cx="5617027" cy="561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6114" y="836023"/>
            <a:ext cx="5081452" cy="573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45450" y="289985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Mathematics involved in formulation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F18D1E-5889-4DD7-88B7-12FB889D2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919"/>
            <a:ext cx="12192000" cy="513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2915C84-EE2B-45F8-81D6-305D2FBE1E5A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565EE1-9C82-4E06-AAE4-D8196561E32E}"/>
              </a:ext>
            </a:extLst>
          </p:cNvPr>
          <p:cNvSpPr txBox="1"/>
          <p:nvPr/>
        </p:nvSpPr>
        <p:spPr>
          <a:xfrm>
            <a:off x="1885950" y="404519"/>
            <a:ext cx="888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err="1">
                <a:latin typeface="Bookman Old Style" panose="02050604050505020204" pitchFamily="18" charset="0"/>
              </a:rPr>
              <a:t>Matlab</a:t>
            </a:r>
            <a:r>
              <a:rPr lang="en-IN" sz="2400" b="1" dirty="0">
                <a:latin typeface="Bookman Old Style" panose="02050604050505020204" pitchFamily="18" charset="0"/>
              </a:rPr>
              <a:t> code for Rice</a:t>
            </a:r>
          </a:p>
        </p:txBody>
      </p:sp>
    </p:spTree>
    <p:extLst>
      <p:ext uri="{BB962C8B-B14F-4D97-AF65-F5344CB8AC3E}">
        <p14:creationId xmlns="" xmlns:p14="http://schemas.microsoft.com/office/powerpoint/2010/main" val="34107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825CD6-8EE5-4624-B269-6E112E4D1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743"/>
            <a:ext cx="12192000" cy="5187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72EFD-91F2-46A5-852F-6A49D7A054FB}"/>
              </a:ext>
            </a:extLst>
          </p:cNvPr>
          <p:cNvSpPr txBox="1"/>
          <p:nvPr/>
        </p:nvSpPr>
        <p:spPr>
          <a:xfrm>
            <a:off x="1800225" y="482893"/>
            <a:ext cx="651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Bookman Old Style" panose="02050604050505020204" pitchFamily="18" charset="0"/>
              </a:rPr>
              <a:t>Result</a:t>
            </a:r>
          </a:p>
        </p:txBody>
      </p:sp>
    </p:spTree>
    <p:extLst>
      <p:ext uri="{BB962C8B-B14F-4D97-AF65-F5344CB8AC3E}">
        <p14:creationId xmlns="" xmlns:p14="http://schemas.microsoft.com/office/powerpoint/2010/main" val="215481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11237E1A-B901-4FBF-85E4-C00B811F8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71519803"/>
              </p:ext>
            </p:extLst>
          </p:nvPr>
        </p:nvGraphicFramePr>
        <p:xfrm>
          <a:off x="180975" y="1952625"/>
          <a:ext cx="12011025" cy="4191000"/>
        </p:xfrm>
        <a:graphic>
          <a:graphicData uri="http://schemas.openxmlformats.org/drawingml/2006/table">
            <a:tbl>
              <a:tblPr/>
              <a:tblGrid>
                <a:gridCol w="1119802">
                  <a:extLst>
                    <a:ext uri="{9D8B030D-6E8A-4147-A177-3AD203B41FA5}">
                      <a16:colId xmlns="" xmlns:a16="http://schemas.microsoft.com/office/drawing/2014/main" val="2666238674"/>
                    </a:ext>
                  </a:extLst>
                </a:gridCol>
                <a:gridCol w="1027764">
                  <a:extLst>
                    <a:ext uri="{9D8B030D-6E8A-4147-A177-3AD203B41FA5}">
                      <a16:colId xmlns="" xmlns:a16="http://schemas.microsoft.com/office/drawing/2014/main" val="1180965894"/>
                    </a:ext>
                  </a:extLst>
                </a:gridCol>
                <a:gridCol w="951064">
                  <a:extLst>
                    <a:ext uri="{9D8B030D-6E8A-4147-A177-3AD203B41FA5}">
                      <a16:colId xmlns="" xmlns:a16="http://schemas.microsoft.com/office/drawing/2014/main" val="3130937501"/>
                    </a:ext>
                  </a:extLst>
                </a:gridCol>
                <a:gridCol w="720969">
                  <a:extLst>
                    <a:ext uri="{9D8B030D-6E8A-4147-A177-3AD203B41FA5}">
                      <a16:colId xmlns="" xmlns:a16="http://schemas.microsoft.com/office/drawing/2014/main" val="2117120139"/>
                    </a:ext>
                  </a:extLst>
                </a:gridCol>
                <a:gridCol w="600001">
                  <a:extLst>
                    <a:ext uri="{9D8B030D-6E8A-4147-A177-3AD203B41FA5}">
                      <a16:colId xmlns="" xmlns:a16="http://schemas.microsoft.com/office/drawing/2014/main" val="1315182213"/>
                    </a:ext>
                  </a:extLst>
                </a:gridCol>
                <a:gridCol w="719218">
                  <a:extLst>
                    <a:ext uri="{9D8B030D-6E8A-4147-A177-3AD203B41FA5}">
                      <a16:colId xmlns="" xmlns:a16="http://schemas.microsoft.com/office/drawing/2014/main" val="4230832773"/>
                    </a:ext>
                  </a:extLst>
                </a:gridCol>
                <a:gridCol w="705628">
                  <a:extLst>
                    <a:ext uri="{9D8B030D-6E8A-4147-A177-3AD203B41FA5}">
                      <a16:colId xmlns="" xmlns:a16="http://schemas.microsoft.com/office/drawing/2014/main" val="2738009546"/>
                    </a:ext>
                  </a:extLst>
                </a:gridCol>
                <a:gridCol w="859026">
                  <a:extLst>
                    <a:ext uri="{9D8B030D-6E8A-4147-A177-3AD203B41FA5}">
                      <a16:colId xmlns="" xmlns:a16="http://schemas.microsoft.com/office/drawing/2014/main" val="3462863823"/>
                    </a:ext>
                  </a:extLst>
                </a:gridCol>
                <a:gridCol w="1104461">
                  <a:extLst>
                    <a:ext uri="{9D8B030D-6E8A-4147-A177-3AD203B41FA5}">
                      <a16:colId xmlns="" xmlns:a16="http://schemas.microsoft.com/office/drawing/2014/main" val="1463119869"/>
                    </a:ext>
                  </a:extLst>
                </a:gridCol>
                <a:gridCol w="828347">
                  <a:extLst>
                    <a:ext uri="{9D8B030D-6E8A-4147-A177-3AD203B41FA5}">
                      <a16:colId xmlns="" xmlns:a16="http://schemas.microsoft.com/office/drawing/2014/main" val="3864685323"/>
                    </a:ext>
                  </a:extLst>
                </a:gridCol>
                <a:gridCol w="582911">
                  <a:extLst>
                    <a:ext uri="{9D8B030D-6E8A-4147-A177-3AD203B41FA5}">
                      <a16:colId xmlns="" xmlns:a16="http://schemas.microsoft.com/office/drawing/2014/main" val="228803073"/>
                    </a:ext>
                  </a:extLst>
                </a:gridCol>
                <a:gridCol w="859026">
                  <a:extLst>
                    <a:ext uri="{9D8B030D-6E8A-4147-A177-3AD203B41FA5}">
                      <a16:colId xmlns="" xmlns:a16="http://schemas.microsoft.com/office/drawing/2014/main" val="4089657420"/>
                    </a:ext>
                  </a:extLst>
                </a:gridCol>
                <a:gridCol w="951064">
                  <a:extLst>
                    <a:ext uri="{9D8B030D-6E8A-4147-A177-3AD203B41FA5}">
                      <a16:colId xmlns="" xmlns:a16="http://schemas.microsoft.com/office/drawing/2014/main" val="14299692"/>
                    </a:ext>
                  </a:extLst>
                </a:gridCol>
                <a:gridCol w="981744">
                  <a:extLst>
                    <a:ext uri="{9D8B030D-6E8A-4147-A177-3AD203B41FA5}">
                      <a16:colId xmlns="" xmlns:a16="http://schemas.microsoft.com/office/drawing/2014/main" val="429485775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From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 8B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Nayabad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South 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Gariahat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Ballygunje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Ruby Hospital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VIP Bazzar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Behala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Bhawanipur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Supply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2801146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18750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15750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82500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17250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134250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313725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49803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16500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66303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5328266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Ballyganje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37500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39532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18000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36391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131423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6516526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97251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44259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141510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898494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Demand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18750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49803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15750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82500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16500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37500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39532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17250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18000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97251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44259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36391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066888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14AB136-E5C3-461D-924D-11C9957F1BF7}"/>
              </a:ext>
            </a:extLst>
          </p:cNvPr>
          <p:cNvSpPr txBox="1"/>
          <p:nvPr/>
        </p:nvSpPr>
        <p:spPr>
          <a:xfrm>
            <a:off x="2181225" y="742950"/>
            <a:ext cx="735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ookman Old Style" panose="02050604050505020204" pitchFamily="18" charset="0"/>
              </a:rPr>
              <a:t>Inference</a:t>
            </a:r>
          </a:p>
        </p:txBody>
      </p:sp>
    </p:spTree>
    <p:extLst>
      <p:ext uri="{BB962C8B-B14F-4D97-AF65-F5344CB8AC3E}">
        <p14:creationId xmlns="" xmlns:p14="http://schemas.microsoft.com/office/powerpoint/2010/main" val="35055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A1B22F-DB97-4E95-B8B0-444535C31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310389"/>
            <a:ext cx="12192000" cy="5056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E1796E-07E1-4866-AA8B-BB00036C96BD}"/>
              </a:ext>
            </a:extLst>
          </p:cNvPr>
          <p:cNvSpPr txBox="1"/>
          <p:nvPr/>
        </p:nvSpPr>
        <p:spPr>
          <a:xfrm>
            <a:off x="2819400" y="253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 err="1">
                <a:latin typeface="Bookman Old Style" panose="02050604050505020204" pitchFamily="18" charset="0"/>
              </a:rPr>
              <a:t>Matlab</a:t>
            </a:r>
            <a:r>
              <a:rPr lang="en-IN" sz="1800" b="1" dirty="0">
                <a:latin typeface="Bookman Old Style" panose="02050604050505020204" pitchFamily="18" charset="0"/>
              </a:rPr>
              <a:t> code for </a:t>
            </a:r>
            <a:r>
              <a:rPr lang="en-IN" b="1" dirty="0">
                <a:latin typeface="Bookman Old Style" panose="02050604050505020204" pitchFamily="18" charset="0"/>
              </a:rPr>
              <a:t>Potato</a:t>
            </a:r>
            <a:endParaRPr lang="en-IN" sz="18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86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E466A4-46ED-4D0A-BEF6-6BED8DC39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82521"/>
            <a:ext cx="11601450" cy="5140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FF9A62F-7BF1-44ED-84EC-2260FDC09547}"/>
              </a:ext>
            </a:extLst>
          </p:cNvPr>
          <p:cNvSpPr txBox="1"/>
          <p:nvPr/>
        </p:nvSpPr>
        <p:spPr>
          <a:xfrm>
            <a:off x="2543175" y="6821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Bookman Old Style" panose="02050604050505020204" pitchFamily="18" charset="0"/>
              </a:rPr>
              <a:t>Result</a:t>
            </a:r>
          </a:p>
        </p:txBody>
      </p:sp>
    </p:spTree>
    <p:extLst>
      <p:ext uri="{BB962C8B-B14F-4D97-AF65-F5344CB8AC3E}">
        <p14:creationId xmlns="" xmlns:p14="http://schemas.microsoft.com/office/powerpoint/2010/main" val="11039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3B3544C-4823-4D06-9286-E8E4B766E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27726641"/>
              </p:ext>
            </p:extLst>
          </p:nvPr>
        </p:nvGraphicFramePr>
        <p:xfrm>
          <a:off x="476251" y="2314575"/>
          <a:ext cx="11239498" cy="3390900"/>
        </p:xfrm>
        <a:graphic>
          <a:graphicData uri="http://schemas.openxmlformats.org/drawingml/2006/table">
            <a:tbl>
              <a:tblPr/>
              <a:tblGrid>
                <a:gridCol w="1047872">
                  <a:extLst>
                    <a:ext uri="{9D8B030D-6E8A-4147-A177-3AD203B41FA5}">
                      <a16:colId xmlns="" xmlns:a16="http://schemas.microsoft.com/office/drawing/2014/main" val="3297263954"/>
                    </a:ext>
                  </a:extLst>
                </a:gridCol>
                <a:gridCol w="961745">
                  <a:extLst>
                    <a:ext uri="{9D8B030D-6E8A-4147-A177-3AD203B41FA5}">
                      <a16:colId xmlns="" xmlns:a16="http://schemas.microsoft.com/office/drawing/2014/main" val="3047481015"/>
                    </a:ext>
                  </a:extLst>
                </a:gridCol>
                <a:gridCol w="889973">
                  <a:extLst>
                    <a:ext uri="{9D8B030D-6E8A-4147-A177-3AD203B41FA5}">
                      <a16:colId xmlns="" xmlns:a16="http://schemas.microsoft.com/office/drawing/2014/main" val="3937399556"/>
                    </a:ext>
                  </a:extLst>
                </a:gridCol>
                <a:gridCol w="674657">
                  <a:extLst>
                    <a:ext uri="{9D8B030D-6E8A-4147-A177-3AD203B41FA5}">
                      <a16:colId xmlns="" xmlns:a16="http://schemas.microsoft.com/office/drawing/2014/main" val="828633105"/>
                    </a:ext>
                  </a:extLst>
                </a:gridCol>
                <a:gridCol w="540552">
                  <a:extLst>
                    <a:ext uri="{9D8B030D-6E8A-4147-A177-3AD203B41FA5}">
                      <a16:colId xmlns="" xmlns:a16="http://schemas.microsoft.com/office/drawing/2014/main" val="810090517"/>
                    </a:ext>
                  </a:extLst>
                </a:gridCol>
                <a:gridCol w="693927">
                  <a:extLst>
                    <a:ext uri="{9D8B030D-6E8A-4147-A177-3AD203B41FA5}">
                      <a16:colId xmlns="" xmlns:a16="http://schemas.microsoft.com/office/drawing/2014/main" val="1581801309"/>
                    </a:ext>
                  </a:extLst>
                </a:gridCol>
                <a:gridCol w="660303">
                  <a:extLst>
                    <a:ext uri="{9D8B030D-6E8A-4147-A177-3AD203B41FA5}">
                      <a16:colId xmlns="" xmlns:a16="http://schemas.microsoft.com/office/drawing/2014/main" val="77788525"/>
                    </a:ext>
                  </a:extLst>
                </a:gridCol>
                <a:gridCol w="803846">
                  <a:extLst>
                    <a:ext uri="{9D8B030D-6E8A-4147-A177-3AD203B41FA5}">
                      <a16:colId xmlns="" xmlns:a16="http://schemas.microsoft.com/office/drawing/2014/main" val="2429771215"/>
                    </a:ext>
                  </a:extLst>
                </a:gridCol>
                <a:gridCol w="1033518">
                  <a:extLst>
                    <a:ext uri="{9D8B030D-6E8A-4147-A177-3AD203B41FA5}">
                      <a16:colId xmlns="" xmlns:a16="http://schemas.microsoft.com/office/drawing/2014/main" val="1162077288"/>
                    </a:ext>
                  </a:extLst>
                </a:gridCol>
                <a:gridCol w="775138">
                  <a:extLst>
                    <a:ext uri="{9D8B030D-6E8A-4147-A177-3AD203B41FA5}">
                      <a16:colId xmlns="" xmlns:a16="http://schemas.microsoft.com/office/drawing/2014/main" val="1923576765"/>
                    </a:ext>
                  </a:extLst>
                </a:gridCol>
                <a:gridCol w="545467">
                  <a:extLst>
                    <a:ext uri="{9D8B030D-6E8A-4147-A177-3AD203B41FA5}">
                      <a16:colId xmlns="" xmlns:a16="http://schemas.microsoft.com/office/drawing/2014/main" val="1130883195"/>
                    </a:ext>
                  </a:extLst>
                </a:gridCol>
                <a:gridCol w="803846">
                  <a:extLst>
                    <a:ext uri="{9D8B030D-6E8A-4147-A177-3AD203B41FA5}">
                      <a16:colId xmlns="" xmlns:a16="http://schemas.microsoft.com/office/drawing/2014/main" val="2918357718"/>
                    </a:ext>
                  </a:extLst>
                </a:gridCol>
                <a:gridCol w="889973">
                  <a:extLst>
                    <a:ext uri="{9D8B030D-6E8A-4147-A177-3AD203B41FA5}">
                      <a16:colId xmlns="" xmlns:a16="http://schemas.microsoft.com/office/drawing/2014/main" val="2987125888"/>
                    </a:ext>
                  </a:extLst>
                </a:gridCol>
                <a:gridCol w="918681">
                  <a:extLst>
                    <a:ext uri="{9D8B030D-6E8A-4147-A177-3AD203B41FA5}">
                      <a16:colId xmlns="" xmlns:a16="http://schemas.microsoft.com/office/drawing/2014/main" val="546229252"/>
                    </a:ext>
                  </a:extLst>
                </a:gridCol>
              </a:tblGrid>
              <a:tr h="8383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From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 8B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Nayabad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South 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Gariahat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Ruby Hospital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VIP Bazzar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Behala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Bhawanipur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Supply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0886810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15250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12810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67100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14030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109190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8688852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40506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13420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53926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740299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Ballyganje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30500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32152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14640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29598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106890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71064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79097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35997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115094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8201550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Demand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15250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40506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12810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67100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13420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30500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32152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14030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14640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79097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35997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29598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674144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EBD625-CF70-4E80-83F0-8D36C1E8BF48}"/>
              </a:ext>
            </a:extLst>
          </p:cNvPr>
          <p:cNvSpPr txBox="1"/>
          <p:nvPr/>
        </p:nvSpPr>
        <p:spPr>
          <a:xfrm>
            <a:off x="2409825" y="11525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Bookman Old Style" panose="02050604050505020204" pitchFamily="18" charset="0"/>
              </a:rPr>
              <a:t>Inference</a:t>
            </a:r>
          </a:p>
        </p:txBody>
      </p:sp>
    </p:spTree>
    <p:extLst>
      <p:ext uri="{BB962C8B-B14F-4D97-AF65-F5344CB8AC3E}">
        <p14:creationId xmlns="" xmlns:p14="http://schemas.microsoft.com/office/powerpoint/2010/main" val="30174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821CF49-8D6B-423F-AB79-C18641F1D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6" y="1452528"/>
            <a:ext cx="11558264" cy="4766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89466D-40D9-4152-A308-A0705499A5E2}"/>
              </a:ext>
            </a:extLst>
          </p:cNvPr>
          <p:cNvSpPr txBox="1"/>
          <p:nvPr/>
        </p:nvSpPr>
        <p:spPr>
          <a:xfrm>
            <a:off x="2657475" y="40588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 err="1">
                <a:latin typeface="Bookman Old Style" panose="02050604050505020204" pitchFamily="18" charset="0"/>
              </a:rPr>
              <a:t>Matlab</a:t>
            </a:r>
            <a:r>
              <a:rPr lang="en-IN" sz="2000" b="1" dirty="0">
                <a:latin typeface="Bookman Old Style" panose="02050604050505020204" pitchFamily="18" charset="0"/>
              </a:rPr>
              <a:t> code for Onion</a:t>
            </a:r>
          </a:p>
        </p:txBody>
      </p:sp>
    </p:spTree>
    <p:extLst>
      <p:ext uri="{BB962C8B-B14F-4D97-AF65-F5344CB8AC3E}">
        <p14:creationId xmlns="" xmlns:p14="http://schemas.microsoft.com/office/powerpoint/2010/main" val="176012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6B720F-090C-4B99-B9A3-E13B2D07D8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445302"/>
            <a:ext cx="11715750" cy="5148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A56D8B-2ED5-4251-B781-6AE6E7F2D72E}"/>
              </a:ext>
            </a:extLst>
          </p:cNvPr>
          <p:cNvSpPr txBox="1"/>
          <p:nvPr/>
        </p:nvSpPr>
        <p:spPr>
          <a:xfrm>
            <a:off x="5210175" y="748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Bookman Old Style" panose="02050604050505020204" pitchFamily="18" charset="0"/>
              </a:rPr>
              <a:t>Result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375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D778BE-B975-4817-AF22-41C16BDE58D4}"/>
              </a:ext>
            </a:extLst>
          </p:cNvPr>
          <p:cNvSpPr txBox="1"/>
          <p:nvPr/>
        </p:nvSpPr>
        <p:spPr>
          <a:xfrm>
            <a:off x="2714625" y="488632"/>
            <a:ext cx="704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atin typeface="Bookman Old Style" panose="02050604050505020204" pitchFamily="18" charset="0"/>
              </a:rPr>
              <a:t>Branching out</a:t>
            </a:r>
            <a:endParaRPr lang="en-IN" sz="4000" b="1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A1287B-248E-461D-B5C5-D0B6B0910AF2}"/>
              </a:ext>
            </a:extLst>
          </p:cNvPr>
          <p:cNvSpPr txBox="1"/>
          <p:nvPr/>
        </p:nvSpPr>
        <p:spPr>
          <a:xfrm>
            <a:off x="1381125" y="1994595"/>
            <a:ext cx="94297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Bookman Old Style" panose="02050604050505020204" pitchFamily="18" charset="0"/>
              </a:rPr>
              <a:t>As discussed in the previous week, we have branched the problem into 3 parts:</a:t>
            </a:r>
          </a:p>
          <a:p>
            <a:pPr marL="514350" indent="-514350" algn="just">
              <a:buAutoNum type="arabicPeriod"/>
            </a:pPr>
            <a:r>
              <a:rPr lang="en-IN" sz="2800" dirty="0" smtClean="0">
                <a:latin typeface="Bookman Old Style" panose="02050604050505020204" pitchFamily="18" charset="0"/>
              </a:rPr>
              <a:t>To formulate the supply demand Matrix.</a:t>
            </a:r>
          </a:p>
          <a:p>
            <a:pPr marL="514350" indent="-514350" algn="just">
              <a:buAutoNum type="arabicPeriod"/>
            </a:pPr>
            <a:r>
              <a:rPr lang="en-IN" sz="2800" dirty="0" smtClean="0">
                <a:latin typeface="Bookman Old Style" panose="02050604050505020204" pitchFamily="18" charset="0"/>
              </a:rPr>
              <a:t>To find out the most efficient transportation route while supplying from different warehouses.</a:t>
            </a:r>
          </a:p>
          <a:p>
            <a:pPr marL="514350" indent="-514350" algn="just">
              <a:buAutoNum type="arabicPeriod"/>
            </a:pPr>
            <a:r>
              <a:rPr lang="en-IN" sz="2800" dirty="0" smtClean="0">
                <a:latin typeface="Bookman Old Style" panose="02050604050505020204" pitchFamily="18" charset="0"/>
              </a:rPr>
              <a:t>To develop the last mile distribution in the respective demand points. </a:t>
            </a:r>
            <a:endParaRPr lang="en-IN" sz="28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74AFB17-2D05-466A-8B91-794FB3A3A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06221368"/>
              </p:ext>
            </p:extLst>
          </p:nvPr>
        </p:nvGraphicFramePr>
        <p:xfrm>
          <a:off x="476250" y="1952624"/>
          <a:ext cx="11239502" cy="413385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886128158"/>
                    </a:ext>
                  </a:extLst>
                </a:gridCol>
                <a:gridCol w="1038225">
                  <a:extLst>
                    <a:ext uri="{9D8B030D-6E8A-4147-A177-3AD203B41FA5}">
                      <a16:colId xmlns="" xmlns:a16="http://schemas.microsoft.com/office/drawing/2014/main" val="1811861592"/>
                    </a:ext>
                  </a:extLst>
                </a:gridCol>
                <a:gridCol w="832667">
                  <a:extLst>
                    <a:ext uri="{9D8B030D-6E8A-4147-A177-3AD203B41FA5}">
                      <a16:colId xmlns="" xmlns:a16="http://schemas.microsoft.com/office/drawing/2014/main" val="2619234947"/>
                    </a:ext>
                  </a:extLst>
                </a:gridCol>
                <a:gridCol w="729433">
                  <a:extLst>
                    <a:ext uri="{9D8B030D-6E8A-4147-A177-3AD203B41FA5}">
                      <a16:colId xmlns="" xmlns:a16="http://schemas.microsoft.com/office/drawing/2014/main" val="2273974250"/>
                    </a:ext>
                  </a:extLst>
                </a:gridCol>
                <a:gridCol w="523875">
                  <a:extLst>
                    <a:ext uri="{9D8B030D-6E8A-4147-A177-3AD203B41FA5}">
                      <a16:colId xmlns="" xmlns:a16="http://schemas.microsoft.com/office/drawing/2014/main" val="171462631"/>
                    </a:ext>
                  </a:extLst>
                </a:gridCol>
                <a:gridCol w="655828">
                  <a:extLst>
                    <a:ext uri="{9D8B030D-6E8A-4147-A177-3AD203B41FA5}">
                      <a16:colId xmlns="" xmlns:a16="http://schemas.microsoft.com/office/drawing/2014/main" val="2634217081"/>
                    </a:ext>
                  </a:extLst>
                </a:gridCol>
                <a:gridCol w="715772">
                  <a:extLst>
                    <a:ext uri="{9D8B030D-6E8A-4147-A177-3AD203B41FA5}">
                      <a16:colId xmlns="" xmlns:a16="http://schemas.microsoft.com/office/drawing/2014/main" val="694254419"/>
                    </a:ext>
                  </a:extLst>
                </a:gridCol>
                <a:gridCol w="866775">
                  <a:extLst>
                    <a:ext uri="{9D8B030D-6E8A-4147-A177-3AD203B41FA5}">
                      <a16:colId xmlns="" xmlns:a16="http://schemas.microsoft.com/office/drawing/2014/main" val="1040945462"/>
                    </a:ext>
                  </a:extLst>
                </a:gridCol>
                <a:gridCol w="915119">
                  <a:extLst>
                    <a:ext uri="{9D8B030D-6E8A-4147-A177-3AD203B41FA5}">
                      <a16:colId xmlns="" xmlns:a16="http://schemas.microsoft.com/office/drawing/2014/main" val="423643254"/>
                    </a:ext>
                  </a:extLst>
                </a:gridCol>
                <a:gridCol w="775138">
                  <a:extLst>
                    <a:ext uri="{9D8B030D-6E8A-4147-A177-3AD203B41FA5}">
                      <a16:colId xmlns="" xmlns:a16="http://schemas.microsoft.com/office/drawing/2014/main" val="3232963562"/>
                    </a:ext>
                  </a:extLst>
                </a:gridCol>
                <a:gridCol w="557643">
                  <a:extLst>
                    <a:ext uri="{9D8B030D-6E8A-4147-A177-3AD203B41FA5}">
                      <a16:colId xmlns="" xmlns:a16="http://schemas.microsoft.com/office/drawing/2014/main" val="2570559653"/>
                    </a:ext>
                  </a:extLst>
                </a:gridCol>
                <a:gridCol w="876300">
                  <a:extLst>
                    <a:ext uri="{9D8B030D-6E8A-4147-A177-3AD203B41FA5}">
                      <a16:colId xmlns="" xmlns:a16="http://schemas.microsoft.com/office/drawing/2014/main" val="2771159584"/>
                    </a:ext>
                  </a:extLst>
                </a:gridCol>
                <a:gridCol w="962025">
                  <a:extLst>
                    <a:ext uri="{9D8B030D-6E8A-4147-A177-3AD203B41FA5}">
                      <a16:colId xmlns="" xmlns:a16="http://schemas.microsoft.com/office/drawing/2014/main" val="2990530932"/>
                    </a:ext>
                  </a:extLst>
                </a:gridCol>
                <a:gridCol w="762002">
                  <a:extLst>
                    <a:ext uri="{9D8B030D-6E8A-4147-A177-3AD203B41FA5}">
                      <a16:colId xmlns="" xmlns:a16="http://schemas.microsoft.com/office/drawing/2014/main" val="359498520"/>
                    </a:ext>
                  </a:extLst>
                </a:gridCol>
              </a:tblGrid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From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 8B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Nayabad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South 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Gariahat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Ruby Hospital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VIP Bazzar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Behala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Bhawanipur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Supply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7120581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2625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2875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22375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4006619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8300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11050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395993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Ballyganje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6589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6065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21904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2790984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16208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7376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23584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5779491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Demand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8300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2625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13750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6589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2875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3000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16208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7376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6065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03239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803A1B3-C95F-4003-BD67-CA790E5C274A}"/>
              </a:ext>
            </a:extLst>
          </p:cNvPr>
          <p:cNvSpPr txBox="1"/>
          <p:nvPr/>
        </p:nvSpPr>
        <p:spPr>
          <a:xfrm>
            <a:off x="2847975" y="11393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Bookman Old Style" panose="02050604050505020204" pitchFamily="18" charset="0"/>
              </a:rPr>
              <a:t>Inference</a:t>
            </a:r>
          </a:p>
        </p:txBody>
      </p:sp>
    </p:spTree>
    <p:extLst>
      <p:ext uri="{BB962C8B-B14F-4D97-AF65-F5344CB8AC3E}">
        <p14:creationId xmlns="" xmlns:p14="http://schemas.microsoft.com/office/powerpoint/2010/main" val="41408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C84EDA-0B21-4AAC-8A4C-8E267CC56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1614678"/>
            <a:ext cx="11877674" cy="4881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F072011-2388-411D-8086-96EE2A09D57A}"/>
              </a:ext>
            </a:extLst>
          </p:cNvPr>
          <p:cNvSpPr txBox="1"/>
          <p:nvPr/>
        </p:nvSpPr>
        <p:spPr>
          <a:xfrm>
            <a:off x="2324100" y="739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 err="1">
                <a:latin typeface="Bookman Old Style" panose="02050604050505020204" pitchFamily="18" charset="0"/>
              </a:rPr>
              <a:t>Matlab</a:t>
            </a:r>
            <a:r>
              <a:rPr lang="en-IN" sz="1800" b="1" dirty="0">
                <a:latin typeface="Bookman Old Style" panose="02050604050505020204" pitchFamily="18" charset="0"/>
              </a:rPr>
              <a:t> code for </a:t>
            </a:r>
            <a:r>
              <a:rPr lang="en-IN" b="1" dirty="0">
                <a:latin typeface="Bookman Old Style" panose="02050604050505020204" pitchFamily="18" charset="0"/>
              </a:rPr>
              <a:t>Milk</a:t>
            </a:r>
            <a:endParaRPr lang="en-IN" sz="18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66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2B53ED-0633-4B92-A64D-487D0A153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1598690"/>
            <a:ext cx="11915775" cy="513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0AC77B0-16E9-4C57-A50E-CA8A434F7F6B}"/>
              </a:ext>
            </a:extLst>
          </p:cNvPr>
          <p:cNvSpPr txBox="1"/>
          <p:nvPr/>
        </p:nvSpPr>
        <p:spPr>
          <a:xfrm>
            <a:off x="2867025" y="8916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Bookman Old Style" panose="02050604050505020204" pitchFamily="18" charset="0"/>
              </a:rPr>
              <a:t>                          Result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8278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A3B2B67F-184A-48B6-B7B9-C39966379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93328372"/>
              </p:ext>
            </p:extLst>
          </p:nvPr>
        </p:nvGraphicFramePr>
        <p:xfrm>
          <a:off x="552450" y="2028825"/>
          <a:ext cx="11010900" cy="3981450"/>
        </p:xfrm>
        <a:graphic>
          <a:graphicData uri="http://schemas.openxmlformats.org/drawingml/2006/table">
            <a:tbl>
              <a:tblPr/>
              <a:tblGrid>
                <a:gridCol w="1026559">
                  <a:extLst>
                    <a:ext uri="{9D8B030D-6E8A-4147-A177-3AD203B41FA5}">
                      <a16:colId xmlns="" xmlns:a16="http://schemas.microsoft.com/office/drawing/2014/main" val="4067181325"/>
                    </a:ext>
                  </a:extLst>
                </a:gridCol>
                <a:gridCol w="1030841">
                  <a:extLst>
                    <a:ext uri="{9D8B030D-6E8A-4147-A177-3AD203B41FA5}">
                      <a16:colId xmlns="" xmlns:a16="http://schemas.microsoft.com/office/drawing/2014/main" val="3752976796"/>
                    </a:ext>
                  </a:extLst>
                </a:gridCol>
                <a:gridCol w="783215">
                  <a:extLst>
                    <a:ext uri="{9D8B030D-6E8A-4147-A177-3AD203B41FA5}">
                      <a16:colId xmlns="" xmlns:a16="http://schemas.microsoft.com/office/drawing/2014/main" val="2782853741"/>
                    </a:ext>
                  </a:extLst>
                </a:gridCol>
                <a:gridCol w="693160">
                  <a:extLst>
                    <a:ext uri="{9D8B030D-6E8A-4147-A177-3AD203B41FA5}">
                      <a16:colId xmlns="" xmlns:a16="http://schemas.microsoft.com/office/drawing/2014/main" val="3165743389"/>
                    </a:ext>
                  </a:extLst>
                </a:gridCol>
                <a:gridCol w="523875">
                  <a:extLst>
                    <a:ext uri="{9D8B030D-6E8A-4147-A177-3AD203B41FA5}">
                      <a16:colId xmlns="" xmlns:a16="http://schemas.microsoft.com/office/drawing/2014/main" val="2935284859"/>
                    </a:ext>
                  </a:extLst>
                </a:gridCol>
                <a:gridCol w="653270">
                  <a:extLst>
                    <a:ext uri="{9D8B030D-6E8A-4147-A177-3AD203B41FA5}">
                      <a16:colId xmlns="" xmlns:a16="http://schemas.microsoft.com/office/drawing/2014/main" val="4175354934"/>
                    </a:ext>
                  </a:extLst>
                </a:gridCol>
                <a:gridCol w="756430">
                  <a:extLst>
                    <a:ext uri="{9D8B030D-6E8A-4147-A177-3AD203B41FA5}">
                      <a16:colId xmlns="" xmlns:a16="http://schemas.microsoft.com/office/drawing/2014/main" val="2528956628"/>
                    </a:ext>
                  </a:extLst>
                </a:gridCol>
                <a:gridCol w="885825">
                  <a:extLst>
                    <a:ext uri="{9D8B030D-6E8A-4147-A177-3AD203B41FA5}">
                      <a16:colId xmlns="" xmlns:a16="http://schemas.microsoft.com/office/drawing/2014/main" val="3755777546"/>
                    </a:ext>
                  </a:extLst>
                </a:gridCol>
                <a:gridCol w="804613">
                  <a:extLst>
                    <a:ext uri="{9D8B030D-6E8A-4147-A177-3AD203B41FA5}">
                      <a16:colId xmlns="" xmlns:a16="http://schemas.microsoft.com/office/drawing/2014/main" val="915005335"/>
                    </a:ext>
                  </a:extLst>
                </a:gridCol>
                <a:gridCol w="759372">
                  <a:extLst>
                    <a:ext uri="{9D8B030D-6E8A-4147-A177-3AD203B41FA5}">
                      <a16:colId xmlns="" xmlns:a16="http://schemas.microsoft.com/office/drawing/2014/main" val="544588977"/>
                    </a:ext>
                  </a:extLst>
                </a:gridCol>
                <a:gridCol w="579140">
                  <a:extLst>
                    <a:ext uri="{9D8B030D-6E8A-4147-A177-3AD203B41FA5}">
                      <a16:colId xmlns="" xmlns:a16="http://schemas.microsoft.com/office/drawing/2014/main" val="2759973093"/>
                    </a:ext>
                  </a:extLst>
                </a:gridCol>
                <a:gridCol w="866775">
                  <a:extLst>
                    <a:ext uri="{9D8B030D-6E8A-4147-A177-3AD203B41FA5}">
                      <a16:colId xmlns="" xmlns:a16="http://schemas.microsoft.com/office/drawing/2014/main" val="2572203347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204892060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438182486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From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 8B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Nayabad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South 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Gariahat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Ruby Hospital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VIP Bazzar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Behala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Bhawanipur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Supply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954055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22625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19005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99550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20815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161995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0329540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60095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19910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80005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651641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Ballyganje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45250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47701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21720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43911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158582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41554686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117349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53406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170755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6324890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Total Demand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22625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60095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19005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99550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19910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45250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47701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20815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21720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117349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53406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43911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Bookman Old Style" panose="02050604050505020204" pitchFamily="18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215316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02EB877-16C1-4532-AC68-F179F177746C}"/>
              </a:ext>
            </a:extLst>
          </p:cNvPr>
          <p:cNvSpPr txBox="1"/>
          <p:nvPr/>
        </p:nvSpPr>
        <p:spPr>
          <a:xfrm>
            <a:off x="2819400" y="9297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Bookman Old Style" panose="02050604050505020204" pitchFamily="18" charset="0"/>
              </a:rPr>
              <a:t>Inference</a:t>
            </a:r>
          </a:p>
        </p:txBody>
      </p:sp>
    </p:spTree>
    <p:extLst>
      <p:ext uri="{BB962C8B-B14F-4D97-AF65-F5344CB8AC3E}">
        <p14:creationId xmlns="" xmlns:p14="http://schemas.microsoft.com/office/powerpoint/2010/main" val="6135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0434" y="1995492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4400" b="1" dirty="0" smtClean="0">
                <a:latin typeface="Bookman Old Style" panose="02050604050505020204" pitchFamily="18" charset="0"/>
              </a:rPr>
              <a:t>Formulation of route matrix using </a:t>
            </a:r>
            <a:r>
              <a:rPr lang="en-IN" sz="4400" b="1" dirty="0" err="1" smtClean="0">
                <a:latin typeface="Bookman Old Style" panose="02050604050505020204" pitchFamily="18" charset="0"/>
              </a:rPr>
              <a:t>matlab</a:t>
            </a:r>
            <a:endParaRPr lang="en-IN" sz="44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6"/>
            <a:ext cx="10515600" cy="87584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Problem Statement	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As per the output of Demand – Supply matrix, we need to supply the goods from the 4 warehouses to 12 demand points.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We are planning to use the heavy tonnage trucks for this movement.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Find out the optimal route for the truck movement.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6"/>
            <a:ext cx="10515600" cy="9280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Objective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93669"/>
            <a:ext cx="10515600" cy="49359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400" dirty="0" smtClean="0"/>
              <a:t> Using the data from 12 x 12 cost matrix we need to find out the optimal route for the truck.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400" dirty="0" smtClean="0"/>
              <a:t> Optimum route =&gt; Minimum Transportation cost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400" dirty="0" smtClean="0"/>
              <a:t> Objective: Minimize the cost for Transportation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400" dirty="0" smtClean="0"/>
              <a:t> We have solved this using </a:t>
            </a:r>
            <a:r>
              <a:rPr lang="en-IN" sz="3400" dirty="0" err="1" smtClean="0"/>
              <a:t>Matlab</a:t>
            </a:r>
            <a:r>
              <a:rPr lang="en-IN" sz="3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Constraints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5211" y="1413063"/>
            <a:ext cx="103719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There are two main constraints:</a:t>
            </a:r>
          </a:p>
          <a:p>
            <a:r>
              <a:rPr lang="en-IN" sz="3200" dirty="0" smtClean="0"/>
              <a:t>   1. Sequence of the Movement: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800" dirty="0" smtClean="0"/>
              <a:t> </a:t>
            </a:r>
            <a:r>
              <a:rPr lang="en-IN" sz="3200" dirty="0" smtClean="0"/>
              <a:t>There is no multiple movements from single source.</a:t>
            </a:r>
          </a:p>
          <a:p>
            <a:r>
              <a:rPr lang="en-IN" sz="3200" dirty="0" smtClean="0"/>
              <a:t>   2. Connect all the demand points: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3200" dirty="0" smtClean="0"/>
              <a:t> The route must be designed to connect all the demand points.</a:t>
            </a:r>
          </a:p>
          <a:p>
            <a:pPr lvl="2"/>
            <a:endParaRPr lang="en-IN" sz="3200" dirty="0" smtClean="0"/>
          </a:p>
          <a:p>
            <a:pPr lvl="2"/>
            <a:endParaRPr lang="en-IN" sz="3200" dirty="0" smtClean="0"/>
          </a:p>
          <a:p>
            <a:pPr lvl="2"/>
            <a:endParaRPr lang="en-IN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70602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Transportation Cost Matrix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0471" y="1571223"/>
            <a:ext cx="7331058" cy="4605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812" y="1097280"/>
            <a:ext cx="5196159" cy="556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34" y="992778"/>
            <a:ext cx="5344928" cy="565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45450" y="289985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Mathematics involved in formulation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D778BE-B975-4817-AF22-41C16BDE58D4}"/>
              </a:ext>
            </a:extLst>
          </p:cNvPr>
          <p:cNvSpPr txBox="1"/>
          <p:nvPr/>
        </p:nvSpPr>
        <p:spPr>
          <a:xfrm>
            <a:off x="2165985" y="1938609"/>
            <a:ext cx="7048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atin typeface="Bookman Old Style" panose="02050604050505020204" pitchFamily="18" charset="0"/>
              </a:rPr>
              <a:t>Formulation of supply demand matrix using </a:t>
            </a:r>
            <a:r>
              <a:rPr lang="en-IN" sz="4400" b="1" dirty="0" err="1" smtClean="0">
                <a:latin typeface="Bookman Old Style" panose="02050604050505020204" pitchFamily="18" charset="0"/>
              </a:rPr>
              <a:t>matlab</a:t>
            </a:r>
            <a:endParaRPr lang="en-IN" sz="40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58846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MATLAB CODE - 1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93" y="811369"/>
            <a:ext cx="9984414" cy="5499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0790" y="605636"/>
            <a:ext cx="9052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002060"/>
                </a:solidFill>
              </a:rPr>
              <a:t>MATLAB CODE - 2</a:t>
            </a:r>
            <a:endParaRPr lang="en-IN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214845"/>
            <a:ext cx="10515600" cy="5314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6"/>
            <a:ext cx="10515600" cy="65377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RESULTS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214846"/>
            <a:ext cx="10070206" cy="5366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761" y="2063931"/>
            <a:ext cx="52084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latin typeface="Bookman Old Style" panose="02050604050505020204" pitchFamily="18" charset="0"/>
              </a:rPr>
              <a:t>Formulation of last mile delivery system matrix using </a:t>
            </a:r>
            <a:r>
              <a:rPr lang="en-IN" sz="3200" b="1" dirty="0" err="1" smtClean="0">
                <a:latin typeface="Bookman Old Style" panose="02050604050505020204" pitchFamily="18" charset="0"/>
              </a:rPr>
              <a:t>cplex</a:t>
            </a:r>
            <a:endParaRPr lang="en-IN" sz="32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Next Step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449977"/>
            <a:ext cx="99277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As of now, we have obtained the optimal route from source to demand points.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Next, we have to find out the efficient way of last mile delivery system within the demand point using Mixed Model Transportation such as Vans, Bicycles and Drones.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If possible by walking!!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Last-Mile-delivery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4479" y="1449977"/>
            <a:ext cx="99277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We have four items, which are to be delivered to the respective door step which are in 1km radius of the stoppage point of the big truck.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The truck will move from a particular ware-house to the demand points four times in a day.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Therefore each item to be distributed in 45 minutes per demand point. </a:t>
            </a:r>
            <a:endParaRPr lang="en-IN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Sample problem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449977"/>
            <a:ext cx="99277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In this case we have taken a sample problem to understand the most appropriate last mile delivery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Here we have considered the daily rice demand of Mukundapur region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We have solved another linear programming model to understand this system.</a:t>
            </a:r>
            <a:endParaRPr lang="en-IN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845" y="1188720"/>
            <a:ext cx="1068541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 smtClean="0"/>
              <a:t> </a:t>
            </a:r>
            <a:r>
              <a:rPr lang="en-IN" sz="3200" dirty="0" smtClean="0"/>
              <a:t> We have used 5 vans, 10 bikes, 10 bicycles and 4 drones.</a:t>
            </a:r>
          </a:p>
          <a:p>
            <a:r>
              <a:rPr lang="en-IN" sz="3200" dirty="0" smtClean="0"/>
              <a:t>Xi represents the number of trip per day and </a:t>
            </a:r>
            <a:r>
              <a:rPr lang="en-IN" sz="3200" dirty="0" err="1" smtClean="0"/>
              <a:t>yi</a:t>
            </a:r>
            <a:r>
              <a:rPr lang="en-IN" sz="3200" dirty="0" smtClean="0"/>
              <a:t> is associated with the fixed per day operator cost.</a:t>
            </a:r>
          </a:p>
          <a:p>
            <a:endParaRPr lang="en-IN" dirty="0" smtClean="0"/>
          </a:p>
          <a:p>
            <a:r>
              <a:rPr lang="pl-PL" sz="3200" b="1" dirty="0" smtClean="0"/>
              <a:t>z</a:t>
            </a:r>
            <a:r>
              <a:rPr lang="pl-PL" dirty="0" smtClean="0"/>
              <a:t> = 12.41*(x1 + x2 + x3 + x31 + x32) + 13.756*(x4 + x5 + x6 + x7 + x8 + x81 + x82 + x83 + x84 + x85) + 10*(x9 + x10 + x11 + x12 + x13 + x131 + x132 + x133 + x134 + x135 ) + 10*(x14 + x15 + x16 + x17) +</a:t>
            </a:r>
          </a:p>
          <a:p>
            <a:r>
              <a:rPr lang="es-ES" dirty="0" smtClean="0"/>
              <a:t>               </a:t>
            </a:r>
          </a:p>
          <a:p>
            <a:r>
              <a:rPr lang="es-ES" dirty="0" smtClean="0"/>
              <a:t>  400*(y1 + y2 + y3 + y31 + y32) + 333.33*(y4 + y5 + y6 + y7 + y8 + y81 + y82 + y83 + y84 + y85) + 266.67*(y9 + y10 + y11 + y12 + y13 + y131 + y132 + y133 + y134 + y135) + 266.67*(y14 + y15 + y16 + y17) ;</a:t>
            </a:r>
          </a:p>
          <a:p>
            <a:endParaRPr lang="en-IN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OBJECTIVE FUNCTION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2674" y="1711234"/>
            <a:ext cx="834716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Cars:</a:t>
            </a:r>
          </a:p>
          <a:p>
            <a:r>
              <a:rPr lang="en-IN" dirty="0" smtClean="0"/>
              <a:t>x1 = 6; x2 = 6;x3 = 4;x31 = 4;x32 = 6;</a:t>
            </a:r>
          </a:p>
          <a:p>
            <a:r>
              <a:rPr lang="en-IN" sz="3200" dirty="0" smtClean="0"/>
              <a:t>Bikes:</a:t>
            </a:r>
          </a:p>
          <a:p>
            <a:r>
              <a:rPr lang="en-IN" dirty="0" smtClean="0"/>
              <a:t>x4 = 6;x5 = 6;x6 = 6;x7 = 6;x8 = 1;</a:t>
            </a:r>
          </a:p>
          <a:p>
            <a:r>
              <a:rPr lang="en-IN" dirty="0" smtClean="0"/>
              <a:t>x81 = 0;x82 = 0;x83 = 0;x84 = 0;x85 = 0;</a:t>
            </a:r>
          </a:p>
          <a:p>
            <a:r>
              <a:rPr lang="en-IN" sz="3200" dirty="0" smtClean="0"/>
              <a:t>Bicycles:</a:t>
            </a:r>
          </a:p>
          <a:p>
            <a:r>
              <a:rPr lang="en-IN" dirty="0" smtClean="0"/>
              <a:t>x9 = 0;x10 = 0;x11 = 0;x12 = 0;x13 = 0;</a:t>
            </a:r>
          </a:p>
          <a:p>
            <a:r>
              <a:rPr lang="en-IN" dirty="0" smtClean="0"/>
              <a:t>x131 = 0;x132 = 0;x133 = 0;x134 = 0;x135 = 0;</a:t>
            </a:r>
          </a:p>
          <a:p>
            <a:r>
              <a:rPr lang="en-IN" sz="3200" dirty="0" smtClean="0"/>
              <a:t>Drones:</a:t>
            </a:r>
          </a:p>
          <a:p>
            <a:r>
              <a:rPr lang="en-IN" dirty="0" smtClean="0"/>
              <a:t>x14 = 0;x15 = 0;x16 = 0;x17 = 0;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RESULTS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338" y="996724"/>
            <a:ext cx="50292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8549" y="1045029"/>
            <a:ext cx="4794068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45450" y="289985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Mathematics involved in formulation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1287B-248E-461D-B5C5-D0B6B0910AF2}"/>
              </a:ext>
            </a:extLst>
          </p:cNvPr>
          <p:cNvSpPr txBox="1"/>
          <p:nvPr/>
        </p:nvSpPr>
        <p:spPr>
          <a:xfrm>
            <a:off x="1381125" y="1994595"/>
            <a:ext cx="94297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Bookman Old Style" panose="02050604050505020204" pitchFamily="18" charset="0"/>
              </a:rPr>
              <a:t>Our objective is to solve the demand - supply matrix which will indicate that </a:t>
            </a:r>
            <a:r>
              <a:rPr lang="en-IN" sz="2800" dirty="0" err="1">
                <a:latin typeface="Bookman Old Style" panose="02050604050505020204" pitchFamily="18" charset="0"/>
              </a:rPr>
              <a:t>ith</a:t>
            </a:r>
            <a:r>
              <a:rPr lang="en-IN" sz="2800" dirty="0">
                <a:latin typeface="Bookman Old Style" panose="02050604050505020204" pitchFamily="18" charset="0"/>
              </a:rPr>
              <a:t> supply point will cater the needs of </a:t>
            </a:r>
            <a:r>
              <a:rPr lang="en-IN" sz="2800" dirty="0" err="1">
                <a:latin typeface="Bookman Old Style" panose="02050604050505020204" pitchFamily="18" charset="0"/>
              </a:rPr>
              <a:t>jth</a:t>
            </a:r>
            <a:r>
              <a:rPr lang="en-IN" sz="2800" dirty="0">
                <a:latin typeface="Bookman Old Style" panose="02050604050505020204" pitchFamily="18" charset="0"/>
              </a:rPr>
              <a:t> demand point with a quantity of </a:t>
            </a:r>
            <a:r>
              <a:rPr lang="en-IN" sz="2800" dirty="0" err="1">
                <a:latin typeface="Bookman Old Style" panose="02050604050505020204" pitchFamily="18" charset="0"/>
              </a:rPr>
              <a:t>xij</a:t>
            </a:r>
            <a:r>
              <a:rPr lang="en-IN" sz="2800" dirty="0">
                <a:latin typeface="Bookman Old Style" panose="020506040505050202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Bookman Old Style" panose="02050604050505020204" pitchFamily="18" charset="0"/>
              </a:rPr>
              <a:t>We have considered the distribution of items(rice, onion, potato, milk and salt) from supply point to different demand </a:t>
            </a:r>
            <a:r>
              <a:rPr lang="en-IN" sz="2800" dirty="0" smtClean="0">
                <a:latin typeface="Bookman Old Style" panose="02050604050505020204" pitchFamily="18" charset="0"/>
              </a:rPr>
              <a:t>points.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CD778BE-B975-4817-AF22-41C16BDE58D4}"/>
              </a:ext>
            </a:extLst>
          </p:cNvPr>
          <p:cNvSpPr txBox="1"/>
          <p:nvPr/>
        </p:nvSpPr>
        <p:spPr>
          <a:xfrm>
            <a:off x="2714625" y="488632"/>
            <a:ext cx="704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ookman Old Style" panose="02050604050505020204" pitchFamily="18" charset="0"/>
              </a:rPr>
              <a:t>Objective</a:t>
            </a:r>
            <a:endParaRPr lang="en-IN" sz="40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82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INFERENCE OF RESULTS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894114"/>
            <a:ext cx="99277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Here we have again seen that only vans and bikes are sufficient to distribute the last-mile delivery of items.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Therefore with this situation of high weight requirement, we have seen that neither drones nor bicycles are useful.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Next step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894114"/>
            <a:ext cx="99277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We will formulate the complete vehicle-trip distribution system for entire south-Kolkata which includes all the 12 demand points.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Apart from the regular heavy items, we will try to design the delivery of emergency items such as medicines through a quick and cost efficient model.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cap="all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Last mile delivery of rice</a:t>
            </a:r>
            <a:endParaRPr kumimoji="0" lang="en-IN" sz="3600" b="1" i="0" u="none" strike="noStrike" kern="1200" cap="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894114"/>
            <a:ext cx="99277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 </a:t>
            </a:r>
            <a:endParaRPr lang="en-IN" sz="3200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840" y="1267097"/>
            <a:ext cx="1014984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Last mile delivery of potato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894114"/>
            <a:ext cx="99277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 </a:t>
            </a:r>
            <a:endParaRPr lang="en-IN" sz="3200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028" y="1240971"/>
            <a:ext cx="10136777" cy="505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Last mile delivery of onion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462" y="1240970"/>
            <a:ext cx="10202091" cy="497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Last mile delivery of MILK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771" y="1084217"/>
            <a:ext cx="10698480" cy="523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Assumption we made while solving the problem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4479" y="1894114"/>
            <a:ext cx="9927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 The roads will be empty due to lockdown situation prevailing in the city.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The big truck will move from a particular ware-house and distribute the items in respective demand points in 12 hours shift.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Therefore each item will get 3 hours time be distributed that is the truck will go for 4 rounds in 12 hours.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conclusion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9165" y="1293222"/>
            <a:ext cx="99277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We have tried to solve the above transportation problem in current lockdown situation using various optimisation concepts and the results are displayed above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We are considering bulk orders for items of Rice, Potato, Onion and Milk so the delivery charges will not be charged for any orders.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Drones and bicycles were not required at any point of time for the considered items.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Delivery of emergency item (medicines)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9165" y="1293222"/>
            <a:ext cx="992777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In the above part we have modelled the delivery of regular items.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In the upcoming part we have </a:t>
            </a:r>
            <a:r>
              <a:rPr lang="en-IN" sz="3200" dirty="0" smtClean="0"/>
              <a:t>tried </a:t>
            </a:r>
            <a:r>
              <a:rPr lang="en-IN" sz="3200" dirty="0" smtClean="0"/>
              <a:t>to capture the delivery of emergency item such as medicines through our already existing model.</a:t>
            </a:r>
          </a:p>
          <a:p>
            <a:pPr algn="just"/>
            <a:endParaRPr lang="en-IN" sz="3200" dirty="0" smtClean="0"/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Formation </a:t>
            </a:r>
            <a:r>
              <a:rPr lang="en-IN" sz="3600" b="1" cap="all" dirty="0" smtClean="0">
                <a:solidFill>
                  <a:srgbClr val="002060"/>
                </a:solidFill>
              </a:rPr>
              <a:t>of the problem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2410" y="901336"/>
            <a:ext cx="992777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We have assumed at max 2 bikes, 5 bicycles and 5 drones working 24*7 for delivery of medicines while working in shifts.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There are two ways to look in the problem:</a:t>
            </a:r>
          </a:p>
          <a:p>
            <a:pPr marL="571500" indent="-571500" algn="just">
              <a:buAutoNum type="romanLcParenR"/>
            </a:pPr>
            <a:r>
              <a:rPr lang="en-IN" sz="3200" dirty="0" smtClean="0"/>
              <a:t>Optimal Cost Condition</a:t>
            </a:r>
          </a:p>
          <a:p>
            <a:pPr marL="571500" indent="-571500" algn="just">
              <a:buAutoNum type="romanLcParenR"/>
            </a:pPr>
            <a:r>
              <a:rPr lang="en-IN" sz="3200" dirty="0" smtClean="0"/>
              <a:t>Minimum Time Consumption</a:t>
            </a:r>
          </a:p>
          <a:p>
            <a:pPr marL="571500" indent="-571500" algn="just"/>
            <a:endParaRPr lang="en-IN" sz="3200" dirty="0" smtClean="0"/>
          </a:p>
          <a:p>
            <a:pPr marL="571500" indent="-571500" algn="just">
              <a:buFont typeface="Wingdings" pitchFamily="2" charset="2"/>
              <a:buChar char="Ø"/>
            </a:pPr>
            <a:r>
              <a:rPr lang="en-IN" sz="3200" dirty="0" smtClean="0"/>
              <a:t>We have solved the problem from both the perspective considering Mukundapur and Behala as our test region.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="" xmlns:a16="http://schemas.microsoft.com/office/drawing/2014/main" id="{C3B9F6A3-8FD6-4B85-B627-3952D287ED34}"/>
              </a:ext>
            </a:extLst>
          </p:cNvPr>
          <p:cNvPicPr>
            <a:picLocks noGr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25" y="1662522"/>
            <a:ext cx="9344025" cy="439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5E8FC5-4517-493B-96DB-4EA85423DBE4}"/>
              </a:ext>
            </a:extLst>
          </p:cNvPr>
          <p:cNvSpPr txBox="1"/>
          <p:nvPr/>
        </p:nvSpPr>
        <p:spPr>
          <a:xfrm>
            <a:off x="2676525" y="800100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Bookman Old Style" panose="02050604050505020204" pitchFamily="18" charset="0"/>
                <a:cs typeface="Times New Roman" pitchFamily="18" charset="0"/>
              </a:rPr>
              <a:t>    12*12 Transportation cost matrix</a:t>
            </a:r>
            <a:endParaRPr lang="en-IN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80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Problem formulation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5291" y="862147"/>
            <a:ext cx="9927771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Objective Function:</a:t>
            </a:r>
          </a:p>
          <a:p>
            <a:r>
              <a:rPr lang="en-IN" sz="2400" dirty="0" smtClean="0"/>
              <a:t>Minimize </a:t>
            </a:r>
            <a:r>
              <a:rPr lang="pl-PL" sz="2400" dirty="0" smtClean="0"/>
              <a:t>z = 15*x1 + 11*(x4 + x5 + x6 + x7 + x8) + 10*(x9 + x10 + x11 + x12 + x13)+</a:t>
            </a:r>
          </a:p>
          <a:p>
            <a:r>
              <a:rPr lang="es-ES" sz="2400" dirty="0" smtClean="0"/>
              <a:t>500*y1 + 333.33*(y4 + y5 + y6 + y7 + y8) + 400*(y9 + y10 + y11 + y12 + y13);</a:t>
            </a:r>
          </a:p>
          <a:p>
            <a:endParaRPr lang="es-ES" sz="3200" dirty="0" smtClean="0"/>
          </a:p>
          <a:p>
            <a:r>
              <a:rPr lang="es-ES" sz="2800" dirty="0" smtClean="0"/>
              <a:t>Where:</a:t>
            </a:r>
          </a:p>
          <a:p>
            <a:r>
              <a:rPr lang="es-ES" sz="2800" dirty="0" smtClean="0"/>
              <a:t>Xi = No. of units transportad y a particular type of vehicle,</a:t>
            </a:r>
          </a:p>
          <a:p>
            <a:r>
              <a:rPr lang="es-ES" sz="2800" dirty="0" smtClean="0"/>
              <a:t>i.e. x1 for bikes, x4 to x8 for bicycles and from x9 to x13 for drones.  </a:t>
            </a:r>
          </a:p>
          <a:p>
            <a:r>
              <a:rPr lang="es-ES" sz="2800" dirty="0" smtClean="0"/>
              <a:t>Yi = It is related to the monthly operator cost of a particilar vehicle converted to per day cost.</a:t>
            </a:r>
          </a:p>
          <a:p>
            <a:endParaRPr lang="en-IN" sz="3200" dirty="0" smtClean="0"/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Constraints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9165" y="862149"/>
            <a:ext cx="982326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The maximum number of trips restricted to:</a:t>
            </a:r>
          </a:p>
          <a:p>
            <a:r>
              <a:rPr lang="en-IN" sz="2800" dirty="0" smtClean="0"/>
              <a:t>x1&lt;=1;</a:t>
            </a:r>
          </a:p>
          <a:p>
            <a:r>
              <a:rPr lang="en-IN" sz="2800" dirty="0" smtClean="0"/>
              <a:t>The maximum number of trips for bicycles</a:t>
            </a:r>
          </a:p>
          <a:p>
            <a:r>
              <a:rPr lang="en-IN" sz="2800" dirty="0" smtClean="0"/>
              <a:t>x4&lt;=5;</a:t>
            </a:r>
          </a:p>
          <a:p>
            <a:r>
              <a:rPr lang="en-IN" sz="2800" dirty="0" smtClean="0"/>
              <a:t>The maximum number of trips for drones</a:t>
            </a:r>
          </a:p>
          <a:p>
            <a:r>
              <a:rPr lang="en-IN" sz="2800" dirty="0" smtClean="0"/>
              <a:t>x11&lt;=5</a:t>
            </a:r>
            <a:r>
              <a:rPr lang="en-IN" sz="3200" dirty="0" smtClean="0"/>
              <a:t>;</a:t>
            </a:r>
          </a:p>
          <a:p>
            <a:r>
              <a:rPr lang="en-IN" sz="2800" dirty="0" smtClean="0"/>
              <a:t>Related Fixed Cost Constraints of bikes, bicycles and drones are:</a:t>
            </a:r>
          </a:p>
          <a:p>
            <a:r>
              <a:rPr lang="en-IN" sz="2800" dirty="0" smtClean="0"/>
              <a:t>x1&lt;=(10^6)*y1</a:t>
            </a:r>
          </a:p>
          <a:p>
            <a:r>
              <a:rPr lang="en-IN" sz="2800" dirty="0" smtClean="0"/>
              <a:t>x4&lt;=(10^6)*y4</a:t>
            </a:r>
          </a:p>
          <a:p>
            <a:r>
              <a:rPr lang="en-IN" sz="2800" dirty="0" smtClean="0"/>
              <a:t>x9&lt;=(10^6)*y9;</a:t>
            </a:r>
          </a:p>
          <a:p>
            <a:r>
              <a:rPr lang="en-IN" sz="2800" dirty="0" smtClean="0"/>
              <a:t>Load capacity constraint:</a:t>
            </a:r>
          </a:p>
          <a:p>
            <a:r>
              <a:rPr lang="en-IN" sz="2800" dirty="0" smtClean="0"/>
              <a:t>75*x1 + 5*(x4 + x5 + x6 + x7 + x8) + 4*(x9 + x10 + x11 + x12 + x13) &gt;=113;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325" y="927462"/>
            <a:ext cx="6257109" cy="569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45450" y="289985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Mathematics involved in formulation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CPLEx </a:t>
            </a:r>
            <a:r>
              <a:rPr lang="en-IN" sz="3600" b="1" cap="all" dirty="0" smtClean="0">
                <a:solidFill>
                  <a:srgbClr val="002060"/>
                </a:solidFill>
              </a:rPr>
              <a:t>code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0171" y="1250201"/>
            <a:ext cx="5708470" cy="4157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98" y="1254035"/>
            <a:ext cx="5473338" cy="419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Inference of results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845" y="849086"/>
            <a:ext cx="992777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3200" dirty="0" smtClean="0"/>
              <a:t>For Mukundapur region, we need:</a:t>
            </a:r>
          </a:p>
          <a:p>
            <a:pPr algn="just"/>
            <a:r>
              <a:rPr lang="en-IN" sz="3200" dirty="0" smtClean="0"/>
              <a:t>1 Bike undergoing 1 trip per day</a:t>
            </a:r>
          </a:p>
          <a:p>
            <a:pPr algn="just"/>
            <a:r>
              <a:rPr lang="en-IN" sz="3200" dirty="0" smtClean="0"/>
              <a:t>2 Bicycle undergoing 5 and 3 trips per day.</a:t>
            </a:r>
          </a:p>
          <a:p>
            <a:pPr algn="just"/>
            <a:r>
              <a:rPr lang="en-IN" sz="3200" dirty="0" smtClean="0"/>
              <a:t>No drones required</a:t>
            </a:r>
          </a:p>
          <a:p>
            <a:pPr algn="just"/>
            <a:endParaRPr lang="en-IN" sz="3200" dirty="0" smtClean="0"/>
          </a:p>
          <a:p>
            <a:pPr algn="just">
              <a:buFont typeface="Wingdings" pitchFamily="2" charset="2"/>
              <a:buChar char="Ø"/>
            </a:pPr>
            <a:r>
              <a:rPr lang="en-IN" sz="3200" dirty="0" smtClean="0"/>
              <a:t>Similarly for Behala region (6 </a:t>
            </a:r>
            <a:r>
              <a:rPr lang="en-IN" sz="3200" dirty="0" smtClean="0"/>
              <a:t>lakhs </a:t>
            </a:r>
            <a:r>
              <a:rPr lang="en-IN" sz="3200" dirty="0" smtClean="0"/>
              <a:t>population), we need:</a:t>
            </a:r>
          </a:p>
          <a:p>
            <a:pPr algn="just"/>
            <a:r>
              <a:rPr lang="en-IN" sz="3200" dirty="0" smtClean="0"/>
              <a:t>2 Bikes undergoing 3 trips per day</a:t>
            </a:r>
          </a:p>
          <a:p>
            <a:pPr algn="just"/>
            <a:r>
              <a:rPr lang="en-IN" sz="3200" dirty="0" smtClean="0"/>
              <a:t>2 bicycles undergoing 4 trips a day</a:t>
            </a:r>
          </a:p>
          <a:p>
            <a:pPr algn="just"/>
            <a:r>
              <a:rPr lang="en-IN" sz="3200" dirty="0" smtClean="0"/>
              <a:t>3 bicycles undergoing 5 trips a day</a:t>
            </a:r>
          </a:p>
          <a:p>
            <a:pPr algn="just"/>
            <a:r>
              <a:rPr lang="en-IN" sz="3200" dirty="0" smtClean="0"/>
              <a:t>1 drone undergoing 5 trips a day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Problems faced in the above results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845" y="849086"/>
            <a:ext cx="992777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The results obtained are cost effective results which shows only few vehicles going for more number of trips.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But as we are modelling in a pandemic situation, if we give our preference to timely delivery, we need to have more number of vehicles to cater the need whenever the demand arises.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We have tried to form a table which serves the need of all the 12 demand points considering minimum time consumption criteria.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TIME  optimization perspective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845" y="1293223"/>
            <a:ext cx="9927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Here we have proposed to have all kinds of vehicles to be present at all the demand points.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The number of each vehicle present will depend on the total demand at that location.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During peak hours of high demand we can have the bikes and bicycles doing the needful.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While in case of emergency and quick </a:t>
            </a:r>
            <a:r>
              <a:rPr lang="en-IN" sz="3200" dirty="0" smtClean="0"/>
              <a:t>requirements, </a:t>
            </a:r>
            <a:r>
              <a:rPr lang="en-IN" sz="3200" dirty="0" smtClean="0"/>
              <a:t>drones will solve the purpose.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TIME  optimization perspective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6286" y="1476102"/>
            <a:ext cx="10149840" cy="479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666841"/>
          </a:xfrm>
          <a:prstGeom prst="rect">
            <a:avLst/>
          </a:prstGeom>
        </p:spPr>
        <p:txBody>
          <a:bodyPr/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IN" sz="3600" b="1" cap="all" dirty="0" smtClean="0">
                <a:solidFill>
                  <a:srgbClr val="002060"/>
                </a:solidFill>
              </a:rPr>
              <a:t>Final conclusion</a:t>
            </a:r>
            <a:endParaRPr lang="en-IN" sz="3600" b="1" cap="all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4845" y="1293223"/>
            <a:ext cx="992777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3200" dirty="0" smtClean="0"/>
              <a:t>In case of emergency demand problem, as we have not solved the problem optimally, our cost incurred for delivery will be quiet high.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200" b="1" dirty="0" smtClean="0"/>
              <a:t>Therefore we can conclude with two results:</a:t>
            </a:r>
          </a:p>
          <a:p>
            <a:pPr marL="514350" indent="-514350" algn="just">
              <a:buAutoNum type="arabicPeriod"/>
            </a:pPr>
            <a:r>
              <a:rPr lang="en-IN" sz="3200" dirty="0" smtClean="0"/>
              <a:t>Regular item will be ordered in bulk and for that no extra delivery charge will be taken from customers.</a:t>
            </a:r>
          </a:p>
          <a:p>
            <a:pPr marL="514350" indent="-514350" algn="just">
              <a:buAutoNum type="arabicPeriod"/>
            </a:pPr>
            <a:r>
              <a:rPr lang="en-IN" sz="3200" dirty="0" smtClean="0"/>
              <a:t>Emergency items can be can be delivered on time but a certain percentage of cost will be charged to customers depending on the market price and profit </a:t>
            </a:r>
            <a:r>
              <a:rPr lang="en-IN" sz="3200" dirty="0" smtClean="0"/>
              <a:t>margin </a:t>
            </a:r>
            <a:r>
              <a:rPr lang="en-IN" sz="3200" dirty="0" smtClean="0"/>
              <a:t>expectations of the company.  </a:t>
            </a:r>
          </a:p>
          <a:p>
            <a:r>
              <a:rPr lang="en-IN" sz="3200" dirty="0" smtClean="0"/>
              <a:t>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2990D8F-0C9A-4437-8170-6F8D16CFBB6A}"/>
              </a:ext>
            </a:extLst>
          </p:cNvPr>
          <p:cNvSpPr txBox="1"/>
          <p:nvPr/>
        </p:nvSpPr>
        <p:spPr>
          <a:xfrm>
            <a:off x="2762250" y="2286000"/>
            <a:ext cx="5819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Bookman Old Style" panose="0205060405050502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17113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95B78BB-D172-44C0-B4E5-B18D8330C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17196169"/>
              </p:ext>
            </p:extLst>
          </p:nvPr>
        </p:nvGraphicFramePr>
        <p:xfrm>
          <a:off x="1428750" y="2000250"/>
          <a:ext cx="9048750" cy="4032695"/>
        </p:xfrm>
        <a:graphic>
          <a:graphicData uri="http://schemas.openxmlformats.org/drawingml/2006/table">
            <a:tbl>
              <a:tblPr/>
              <a:tblGrid>
                <a:gridCol w="1848373">
                  <a:extLst>
                    <a:ext uri="{9D8B030D-6E8A-4147-A177-3AD203B41FA5}">
                      <a16:colId xmlns="" xmlns:a16="http://schemas.microsoft.com/office/drawing/2014/main" val="3187960796"/>
                    </a:ext>
                  </a:extLst>
                </a:gridCol>
                <a:gridCol w="1572496">
                  <a:extLst>
                    <a:ext uri="{9D8B030D-6E8A-4147-A177-3AD203B41FA5}">
                      <a16:colId xmlns="" xmlns:a16="http://schemas.microsoft.com/office/drawing/2014/main" val="1520974772"/>
                    </a:ext>
                  </a:extLst>
                </a:gridCol>
                <a:gridCol w="1434558">
                  <a:extLst>
                    <a:ext uri="{9D8B030D-6E8A-4147-A177-3AD203B41FA5}">
                      <a16:colId xmlns="" xmlns:a16="http://schemas.microsoft.com/office/drawing/2014/main" val="3966847707"/>
                    </a:ext>
                  </a:extLst>
                </a:gridCol>
                <a:gridCol w="1434558">
                  <a:extLst>
                    <a:ext uri="{9D8B030D-6E8A-4147-A177-3AD203B41FA5}">
                      <a16:colId xmlns="" xmlns:a16="http://schemas.microsoft.com/office/drawing/2014/main" val="33970066"/>
                    </a:ext>
                  </a:extLst>
                </a:gridCol>
                <a:gridCol w="1324207">
                  <a:extLst>
                    <a:ext uri="{9D8B030D-6E8A-4147-A177-3AD203B41FA5}">
                      <a16:colId xmlns="" xmlns:a16="http://schemas.microsoft.com/office/drawing/2014/main" val="3744650433"/>
                    </a:ext>
                  </a:extLst>
                </a:gridCol>
                <a:gridCol w="1434558">
                  <a:extLst>
                    <a:ext uri="{9D8B030D-6E8A-4147-A177-3AD203B41FA5}">
                      <a16:colId xmlns="" xmlns:a16="http://schemas.microsoft.com/office/drawing/2014/main" val="2676931178"/>
                    </a:ext>
                  </a:extLst>
                </a:gridCol>
              </a:tblGrid>
              <a:tr h="10334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Warehouse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Salt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Potato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Onion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Milk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3917209"/>
                  </a:ext>
                </a:extLst>
              </a:tr>
              <a:tr h="65877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Mukundapur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      9,801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1,34,250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1,09,190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22,375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1,61,995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23406190"/>
                  </a:ext>
                </a:extLst>
              </a:tr>
              <a:tr h="65877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Jadavpur 8B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     4,841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66,303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53,926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11,050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80,005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655304"/>
                  </a:ext>
                </a:extLst>
              </a:tr>
              <a:tr h="51606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Ballygunje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9,595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1,31,423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1,06,890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21,904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1,58,582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37161535"/>
                  </a:ext>
                </a:extLst>
              </a:tr>
              <a:tr h="62274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Tollygunje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  10,330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1,41,510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1,15,094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23,584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1,70,755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491505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Overall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   10,330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4,73,486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3,85,100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  78,913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Bookman Old Style" panose="02050604050505020204" pitchFamily="18" charset="0"/>
                        </a:rPr>
                        <a:t>   5,71,337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05359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97463A9-1273-4465-B5C2-49AB0D31DE18}"/>
              </a:ext>
            </a:extLst>
          </p:cNvPr>
          <p:cNvSpPr txBox="1"/>
          <p:nvPr/>
        </p:nvSpPr>
        <p:spPr>
          <a:xfrm>
            <a:off x="1752600" y="910709"/>
            <a:ext cx="8820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Bookman Old Style" panose="02050604050505020204" pitchFamily="18" charset="0"/>
                <a:cs typeface="Times New Roman" pitchFamily="18" charset="0"/>
              </a:rPr>
              <a:t>Capacity </a:t>
            </a:r>
            <a:r>
              <a:rPr lang="en-IN" sz="2800" b="1" dirty="0" smtClean="0">
                <a:latin typeface="Bookman Old Style" panose="02050604050505020204" pitchFamily="18" charset="0"/>
                <a:cs typeface="Times New Roman" pitchFamily="18" charset="0"/>
              </a:rPr>
              <a:t>of </a:t>
            </a:r>
            <a:r>
              <a:rPr lang="en-IN" sz="2800" b="1" dirty="0">
                <a:latin typeface="Bookman Old Style" panose="02050604050505020204" pitchFamily="18" charset="0"/>
                <a:cs typeface="Times New Roman" pitchFamily="18" charset="0"/>
              </a:rPr>
              <a:t>different </a:t>
            </a:r>
            <a:r>
              <a:rPr lang="en-IN" sz="2800" b="1" dirty="0" smtClean="0">
                <a:latin typeface="Bookman Old Style" panose="02050604050505020204" pitchFamily="18" charset="0"/>
                <a:cs typeface="Times New Roman" pitchFamily="18" charset="0"/>
              </a:rPr>
              <a:t>warehouses (kg)</a:t>
            </a:r>
            <a:endParaRPr lang="en-IN" sz="2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61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7463A9-1273-4465-B5C2-49AB0D31DE18}"/>
              </a:ext>
            </a:extLst>
          </p:cNvPr>
          <p:cNvSpPr txBox="1"/>
          <p:nvPr/>
        </p:nvSpPr>
        <p:spPr>
          <a:xfrm>
            <a:off x="1752600" y="910709"/>
            <a:ext cx="8820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  <a:cs typeface="Times New Roman" pitchFamily="18" charset="0"/>
              </a:rPr>
              <a:t>Minimum demand of different locations</a:t>
            </a:r>
            <a:endParaRPr lang="en-IN" sz="28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46368" y="1554478"/>
          <a:ext cx="8390706" cy="4336866"/>
        </p:xfrm>
        <a:graphic>
          <a:graphicData uri="http://schemas.openxmlformats.org/drawingml/2006/table">
            <a:tbl>
              <a:tblPr/>
              <a:tblGrid>
                <a:gridCol w="769239"/>
                <a:gridCol w="1527567"/>
                <a:gridCol w="1287521"/>
                <a:gridCol w="1222053"/>
                <a:gridCol w="1222053"/>
                <a:gridCol w="1031108"/>
                <a:gridCol w="1331165"/>
              </a:tblGrid>
              <a:tr h="11412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salt demand in a 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rice demand in a 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potato demand in a 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Total Onion consumption per 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Milk consumption per 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Jadavpur 8B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3,636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49,803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40,506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8,300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60,095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Nayabad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1,150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15,750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12,810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2,625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19,005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Garia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6,023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82,500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67,100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13,750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99,550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 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1,205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16,500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13,420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2,750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19,910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Gariahat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2,738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37,500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30,500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6,250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45,250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Ballygunje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2,886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39,532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32,152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6,589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47,701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Ruby Hospital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1,259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17,250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14,030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2,875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20,815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VIP Bazzar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1,314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18,000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14,640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3,000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21,720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Behala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7,099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97,251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79,097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16,208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1,17,349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Tollygunje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3,231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44,259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35,997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7,376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53,406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Bhawanipur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2,657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36,391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29,598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6,065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43,911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Mukundapur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1,369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18,750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15,250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3,125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22,625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25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34,564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4,73,484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3,85,101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78,914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5,71,338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71575" y="498991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Bookman Old Style" panose="02050604050505020204" pitchFamily="18" charset="0"/>
              </a:rPr>
              <a:t>1. Objective function for Rice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AB1CD-4153-4AF5-8982-2FFBCBDE9B8C}"/>
                  </a:ext>
                </a:extLst>
              </p:cNvPr>
              <p:cNvSpPr txBox="1"/>
              <p:nvPr/>
            </p:nvSpPr>
            <p:spPr>
              <a:xfrm>
                <a:off x="1171575" y="1857375"/>
                <a:ext cx="821055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400" dirty="0"/>
                  <a:t>                               </a:t>
                </a:r>
                <a:r>
                  <a:rPr lang="en-IN" sz="4000" dirty="0">
                    <a:latin typeface="Bookman Old Style" panose="02050604050505020204" pitchFamily="18" charset="0"/>
                  </a:rPr>
                  <a:t>minimize </a:t>
                </a:r>
                <a:r>
                  <a:rPr lang="en-IN" sz="4000" dirty="0"/>
                  <a:t> Z=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𝑐𝑖𝑗</m:t>
                        </m:r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𝑥𝑖𝑗</m:t>
                        </m:r>
                      </m:e>
                    </m:nary>
                  </m:oMath>
                </a14:m>
                <a:endParaRPr lang="en-IN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52AB1CD-4153-4AF5-8982-2FFBCBDE9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5" y="1857375"/>
                <a:ext cx="8210550" cy="615553"/>
              </a:xfrm>
              <a:prstGeom prst="rect">
                <a:avLst/>
              </a:prstGeom>
              <a:blipFill>
                <a:blip r:embed="rId2" cstate="print"/>
                <a:stretch>
                  <a:fillRect t="-26733" b="-48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10D5A5-A7BC-425E-8552-7A793C1CAE50}"/>
              </a:ext>
            </a:extLst>
          </p:cNvPr>
          <p:cNvSpPr txBox="1"/>
          <p:nvPr/>
        </p:nvSpPr>
        <p:spPr>
          <a:xfrm>
            <a:off x="762001" y="3184981"/>
            <a:ext cx="10925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man Old Style" panose="02050604050505020204" pitchFamily="18" charset="0"/>
              </a:rPr>
              <a:t>Where, </a:t>
            </a:r>
            <a:r>
              <a:rPr lang="en-IN" sz="2000" dirty="0" err="1">
                <a:latin typeface="Bookman Old Style" panose="02050604050505020204" pitchFamily="18" charset="0"/>
              </a:rPr>
              <a:t>cij</a:t>
            </a:r>
            <a:r>
              <a:rPr lang="en-IN" sz="2000" dirty="0">
                <a:latin typeface="Bookman Old Style" panose="02050604050505020204" pitchFamily="18" charset="0"/>
              </a:rPr>
              <a:t> is the transportation cost from </a:t>
            </a:r>
            <a:r>
              <a:rPr lang="en-IN" sz="2000" dirty="0" err="1">
                <a:latin typeface="Bookman Old Style" panose="02050604050505020204" pitchFamily="18" charset="0"/>
              </a:rPr>
              <a:t>ith</a:t>
            </a:r>
            <a:r>
              <a:rPr lang="en-IN" sz="2000" dirty="0">
                <a:latin typeface="Bookman Old Style" panose="02050604050505020204" pitchFamily="18" charset="0"/>
              </a:rPr>
              <a:t> supply point to the </a:t>
            </a:r>
            <a:r>
              <a:rPr lang="en-IN" sz="2000" dirty="0" err="1">
                <a:latin typeface="Bookman Old Style" panose="02050604050505020204" pitchFamily="18" charset="0"/>
              </a:rPr>
              <a:t>jth</a:t>
            </a:r>
            <a:r>
              <a:rPr lang="en-IN" sz="2000" dirty="0">
                <a:latin typeface="Bookman Old Style" panose="02050604050505020204" pitchFamily="18" charset="0"/>
              </a:rPr>
              <a:t> demand point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          </a:t>
            </a:r>
            <a:r>
              <a:rPr lang="en-IN" sz="2000" dirty="0" err="1">
                <a:latin typeface="Bookman Old Style" panose="02050604050505020204" pitchFamily="18" charset="0"/>
              </a:rPr>
              <a:t>xij</a:t>
            </a:r>
            <a:r>
              <a:rPr lang="en-IN" sz="2000" dirty="0">
                <a:latin typeface="Bookman Old Style" panose="02050604050505020204" pitchFamily="18" charset="0"/>
              </a:rPr>
              <a:t> is the unit of rice transported from </a:t>
            </a:r>
            <a:r>
              <a:rPr lang="en-IN" sz="2000" dirty="0" err="1">
                <a:latin typeface="Bookman Old Style" panose="02050604050505020204" pitchFamily="18" charset="0"/>
              </a:rPr>
              <a:t>ith</a:t>
            </a:r>
            <a:r>
              <a:rPr lang="en-IN" sz="2000" dirty="0">
                <a:latin typeface="Bookman Old Style" panose="02050604050505020204" pitchFamily="18" charset="0"/>
              </a:rPr>
              <a:t> supply point to the </a:t>
            </a:r>
            <a:r>
              <a:rPr lang="en-IN" sz="2000" dirty="0" err="1">
                <a:latin typeface="Bookman Old Style" panose="02050604050505020204" pitchFamily="18" charset="0"/>
              </a:rPr>
              <a:t>jth</a:t>
            </a:r>
            <a:r>
              <a:rPr lang="en-IN" sz="2000" dirty="0">
                <a:latin typeface="Bookman Old Style" panose="02050604050505020204" pitchFamily="18" charset="0"/>
              </a:rPr>
              <a:t> demand point </a:t>
            </a:r>
          </a:p>
          <a:p>
            <a:r>
              <a:rPr lang="en-IN" sz="2000" dirty="0">
                <a:latin typeface="Bookman Old Style" panose="02050604050505020204" pitchFamily="18" charset="0"/>
              </a:rPr>
              <a:t>         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36552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16D1588-32F8-4B6B-9E1A-112911351903}"/>
              </a:ext>
            </a:extLst>
          </p:cNvPr>
          <p:cNvSpPr txBox="1"/>
          <p:nvPr/>
        </p:nvSpPr>
        <p:spPr>
          <a:xfrm>
            <a:off x="1171575" y="498991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Bookman Old Style" panose="02050604050505020204" pitchFamily="18" charset="0"/>
              </a:rPr>
              <a:t>Constraints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210D5A5-A7BC-425E-8552-7A793C1CAE50}"/>
              </a:ext>
            </a:extLst>
          </p:cNvPr>
          <p:cNvSpPr txBox="1"/>
          <p:nvPr/>
        </p:nvSpPr>
        <p:spPr>
          <a:xfrm>
            <a:off x="762001" y="1593669"/>
            <a:ext cx="109251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Constraint 1 : With respect to maximum supply capacity of each warehouse:</a:t>
            </a:r>
          </a:p>
          <a:p>
            <a:pPr marL="571500" indent="-571500">
              <a:buAutoNum type="romanLcParenR"/>
            </a:pPr>
            <a:r>
              <a:rPr lang="en-IN" sz="2000" dirty="0" smtClean="0"/>
              <a:t>x11 + x12 + x13 + x14 + x15 + x16 + x17 + x18 + x 19 + x110 + x 111 + x112 &lt;= 1,35,000 ( Mukundapur)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x21 + x22 + x23 + x24 + x25 + x26 + x27 + x28 + x29 + x210 + x 211 + x212 &lt;= 67,000 ( Jadavpur)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x31 + x32 + x33 + x34 + x35 + x36 + x37 + x38 + x39 + x310 + x 311 + x312 &lt;= 1,32,000 (Ballygunje)</a:t>
            </a:r>
          </a:p>
          <a:p>
            <a:pPr marL="571500" indent="-571500">
              <a:buFont typeface="Wingdings 2"/>
              <a:buAutoNum type="romanLcParenR"/>
            </a:pPr>
            <a:r>
              <a:rPr lang="en-IN" sz="2000" dirty="0" smtClean="0"/>
              <a:t>x41 + x42 + x43 + x44 + x45 + x46 + x47 + x48 + x49 + x410 + x 411 + x412 &lt;= 1,42,000 ( Tollygunje)</a:t>
            </a:r>
          </a:p>
          <a:p>
            <a:r>
              <a:rPr lang="en-IN" sz="2000" dirty="0" smtClean="0">
                <a:latin typeface="Bookman Old Style" panose="02050604050505020204" pitchFamily="18" charset="0"/>
              </a:rPr>
              <a:t>          </a:t>
            </a:r>
            <a:endParaRPr lang="en-IN" sz="2000" dirty="0">
              <a:latin typeface="Bookman Old Style" panose="020506040505050202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="" xmlns:p14="http://schemas.microsoft.com/office/powerpoint/2010/main" val="42898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69EADDDBD484B863A60F2E5733801" ma:contentTypeVersion="7" ma:contentTypeDescription="Create a new document." ma:contentTypeScope="" ma:versionID="ed80bbd95ed2ba03620568e823624d76">
  <xsd:schema xmlns:xsd="http://www.w3.org/2001/XMLSchema" xmlns:xs="http://www.w3.org/2001/XMLSchema" xmlns:p="http://schemas.microsoft.com/office/2006/metadata/properties" xmlns:ns2="44a0519c-fffe-4884-bccc-bbf82f426812" targetNamespace="http://schemas.microsoft.com/office/2006/metadata/properties" ma:root="true" ma:fieldsID="f69a70c902efed898659da2355a01fd3" ns2:_="">
    <xsd:import namespace="44a0519c-fffe-4884-bccc-bbf82f4268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0519c-fffe-4884-bccc-bbf82f426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7E2BF8-E139-4C5F-A9EF-82ED2BD6A48E}"/>
</file>

<file path=customXml/itemProps2.xml><?xml version="1.0" encoding="utf-8"?>
<ds:datastoreItem xmlns:ds="http://schemas.openxmlformats.org/officeDocument/2006/customXml" ds:itemID="{2FCFF4A4-3468-49C0-A5B5-3D58D936CDE9}"/>
</file>

<file path=customXml/itemProps3.xml><?xml version="1.0" encoding="utf-8"?>
<ds:datastoreItem xmlns:ds="http://schemas.openxmlformats.org/officeDocument/2006/customXml" ds:itemID="{87B53779-6810-498F-ABF7-0C5769E20CDE}"/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596</TotalTime>
  <Words>2636</Words>
  <Application>Microsoft Office PowerPoint</Application>
  <PresentationFormat>Custom</PresentationFormat>
  <Paragraphs>684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Droplet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Smitha T C</dc:creator>
  <cp:lastModifiedBy>D!akov RePack</cp:lastModifiedBy>
  <cp:revision>96</cp:revision>
  <dcterms:created xsi:type="dcterms:W3CDTF">2020-10-22T08:52:27Z</dcterms:created>
  <dcterms:modified xsi:type="dcterms:W3CDTF">2020-11-12T10:21:15Z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0x01010043069EADDDBD484B863A60F2E5733801</vt:lpwstr>
  </property>
</Properties>
</file>